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14" r:id="rId2"/>
    <p:sldMasterId id="2147483726" r:id="rId3"/>
    <p:sldMasterId id="2147483744" r:id="rId4"/>
    <p:sldMasterId id="2147483756" r:id="rId5"/>
    <p:sldMasterId id="2147483774" r:id="rId6"/>
    <p:sldMasterId id="2147483792" r:id="rId7"/>
    <p:sldMasterId id="2147483809" r:id="rId8"/>
    <p:sldMasterId id="2147483827" r:id="rId9"/>
    <p:sldMasterId id="214748384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4" r:id="rId37"/>
    <p:sldId id="282" r:id="rId38"/>
    <p:sldId id="283" r:id="rId39"/>
    <p:sldId id="285" r:id="rId40"/>
    <p:sldId id="286" r:id="rId41"/>
    <p:sldId id="287" r:id="rId42"/>
    <p:sldId id="288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D03BD-23FF-42D7-BDD6-2B3CB57020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E0BC0C-7E71-4557-B0A2-060B5BEA0C60}">
      <dgm:prSet/>
      <dgm:spPr/>
      <dgm:t>
        <a:bodyPr/>
        <a:lstStyle/>
        <a:p>
          <a:r>
            <a:rPr lang="en-US"/>
            <a:t>Trained FCNN part for 5 epochs</a:t>
          </a:r>
        </a:p>
      </dgm:t>
    </dgm:pt>
    <dgm:pt modelId="{36329D8E-4FB4-43ED-A877-3B019F748C4D}" type="parTrans" cxnId="{6264C73A-59C3-4E11-8EC9-87F8F61742CB}">
      <dgm:prSet/>
      <dgm:spPr/>
      <dgm:t>
        <a:bodyPr/>
        <a:lstStyle/>
        <a:p>
          <a:endParaRPr lang="en-US"/>
        </a:p>
      </dgm:t>
    </dgm:pt>
    <dgm:pt modelId="{85EEDD78-1892-47BE-A70A-96A98F2F2475}" type="sibTrans" cxnId="{6264C73A-59C3-4E11-8EC9-87F8F61742CB}">
      <dgm:prSet/>
      <dgm:spPr/>
      <dgm:t>
        <a:bodyPr/>
        <a:lstStyle/>
        <a:p>
          <a:endParaRPr lang="en-US"/>
        </a:p>
      </dgm:t>
    </dgm:pt>
    <dgm:pt modelId="{AECCA48B-2DF4-4C74-A812-6168722B67C6}">
      <dgm:prSet/>
      <dgm:spPr/>
      <dgm:t>
        <a:bodyPr/>
        <a:lstStyle/>
        <a:p>
          <a:r>
            <a:rPr lang="en-US"/>
            <a:t>Another 5 epochs unfreezed last convolutional block of the Resnet 50</a:t>
          </a:r>
        </a:p>
      </dgm:t>
    </dgm:pt>
    <dgm:pt modelId="{02301886-D15A-4563-A252-28DD3E8C1AC7}" type="parTrans" cxnId="{903DA47E-D48D-4ECD-BF95-4D37ADC17CDF}">
      <dgm:prSet/>
      <dgm:spPr/>
      <dgm:t>
        <a:bodyPr/>
        <a:lstStyle/>
        <a:p>
          <a:endParaRPr lang="en-US"/>
        </a:p>
      </dgm:t>
    </dgm:pt>
    <dgm:pt modelId="{13F728C2-6B09-454C-B62B-6F9248053CB7}" type="sibTrans" cxnId="{903DA47E-D48D-4ECD-BF95-4D37ADC17CDF}">
      <dgm:prSet/>
      <dgm:spPr/>
      <dgm:t>
        <a:bodyPr/>
        <a:lstStyle/>
        <a:p>
          <a:endParaRPr lang="en-US"/>
        </a:p>
      </dgm:t>
    </dgm:pt>
    <dgm:pt modelId="{3C7011AF-7117-48D5-ACCD-9DD8017FFDA1}">
      <dgm:prSet/>
      <dgm:spPr/>
      <dgm:t>
        <a:bodyPr/>
        <a:lstStyle/>
        <a:p>
          <a:r>
            <a:rPr lang="en-US"/>
            <a:t>Finally with patience 5, ReduceLRonPlateatu LR scheduler, and validation tracking unfreezed and trained using whole Resnet50 model</a:t>
          </a:r>
        </a:p>
      </dgm:t>
    </dgm:pt>
    <dgm:pt modelId="{F75C4362-3A0C-4940-BD1F-94CE5CFA1E2B}" type="parTrans" cxnId="{35E6DCD3-F597-486A-BFB1-3DBC75152752}">
      <dgm:prSet/>
      <dgm:spPr/>
      <dgm:t>
        <a:bodyPr/>
        <a:lstStyle/>
        <a:p>
          <a:endParaRPr lang="en-US"/>
        </a:p>
      </dgm:t>
    </dgm:pt>
    <dgm:pt modelId="{766E4812-87FA-47A0-8C8D-32E84DAD5F34}" type="sibTrans" cxnId="{35E6DCD3-F597-486A-BFB1-3DBC75152752}">
      <dgm:prSet/>
      <dgm:spPr/>
      <dgm:t>
        <a:bodyPr/>
        <a:lstStyle/>
        <a:p>
          <a:endParaRPr lang="en-US"/>
        </a:p>
      </dgm:t>
    </dgm:pt>
    <dgm:pt modelId="{368B7CF3-5159-4287-93B4-E1251C1FEA0B}" type="pres">
      <dgm:prSet presAssocID="{154D03BD-23FF-42D7-BDD6-2B3CB57020EE}" presName="root" presStyleCnt="0">
        <dgm:presLayoutVars>
          <dgm:dir/>
          <dgm:resizeHandles val="exact"/>
        </dgm:presLayoutVars>
      </dgm:prSet>
      <dgm:spPr/>
    </dgm:pt>
    <dgm:pt modelId="{BE5782F6-37D3-4484-9F7C-1D16E7075EE6}" type="pres">
      <dgm:prSet presAssocID="{30E0BC0C-7E71-4557-B0A2-060B5BEA0C60}" presName="compNode" presStyleCnt="0"/>
      <dgm:spPr/>
    </dgm:pt>
    <dgm:pt modelId="{F9B360A5-1C0F-432D-AD53-5034814A9B3B}" type="pres">
      <dgm:prSet presAssocID="{30E0BC0C-7E71-4557-B0A2-060B5BEA0C60}" presName="bgRect" presStyleLbl="bgShp" presStyleIdx="0" presStyleCnt="3"/>
      <dgm:spPr/>
    </dgm:pt>
    <dgm:pt modelId="{0EAD3B3D-EAD9-4ED1-A1F5-81363C632BCE}" type="pres">
      <dgm:prSet presAssocID="{30E0BC0C-7E71-4557-B0A2-060B5BEA0C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D41D5-A12C-41B0-B688-0F33C3C27717}" type="pres">
      <dgm:prSet presAssocID="{30E0BC0C-7E71-4557-B0A2-060B5BEA0C60}" presName="spaceRect" presStyleCnt="0"/>
      <dgm:spPr/>
    </dgm:pt>
    <dgm:pt modelId="{F735B5CE-4A0E-4A5D-9003-F4512E4FDD33}" type="pres">
      <dgm:prSet presAssocID="{30E0BC0C-7E71-4557-B0A2-060B5BEA0C60}" presName="parTx" presStyleLbl="revTx" presStyleIdx="0" presStyleCnt="3">
        <dgm:presLayoutVars>
          <dgm:chMax val="0"/>
          <dgm:chPref val="0"/>
        </dgm:presLayoutVars>
      </dgm:prSet>
      <dgm:spPr/>
    </dgm:pt>
    <dgm:pt modelId="{EBA31054-B9CC-434D-84BC-95FD2D3BEB24}" type="pres">
      <dgm:prSet presAssocID="{85EEDD78-1892-47BE-A70A-96A98F2F2475}" presName="sibTrans" presStyleCnt="0"/>
      <dgm:spPr/>
    </dgm:pt>
    <dgm:pt modelId="{B4E11A9A-1757-460A-8D28-ED381E093F31}" type="pres">
      <dgm:prSet presAssocID="{AECCA48B-2DF4-4C74-A812-6168722B67C6}" presName="compNode" presStyleCnt="0"/>
      <dgm:spPr/>
    </dgm:pt>
    <dgm:pt modelId="{852A110B-CF05-472B-AF03-945C4A84B62D}" type="pres">
      <dgm:prSet presAssocID="{AECCA48B-2DF4-4C74-A812-6168722B67C6}" presName="bgRect" presStyleLbl="bgShp" presStyleIdx="1" presStyleCnt="3"/>
      <dgm:spPr/>
    </dgm:pt>
    <dgm:pt modelId="{89F58C33-FBFC-4303-BE40-13F5276EF775}" type="pres">
      <dgm:prSet presAssocID="{AECCA48B-2DF4-4C74-A812-6168722B67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FC02380-C03D-43A5-899B-A6F62DC8FB5E}" type="pres">
      <dgm:prSet presAssocID="{AECCA48B-2DF4-4C74-A812-6168722B67C6}" presName="spaceRect" presStyleCnt="0"/>
      <dgm:spPr/>
    </dgm:pt>
    <dgm:pt modelId="{DFD5B725-5404-4016-B78A-2BC983AE0142}" type="pres">
      <dgm:prSet presAssocID="{AECCA48B-2DF4-4C74-A812-6168722B67C6}" presName="parTx" presStyleLbl="revTx" presStyleIdx="1" presStyleCnt="3">
        <dgm:presLayoutVars>
          <dgm:chMax val="0"/>
          <dgm:chPref val="0"/>
        </dgm:presLayoutVars>
      </dgm:prSet>
      <dgm:spPr/>
    </dgm:pt>
    <dgm:pt modelId="{AE582C03-06A8-4572-AF60-F4E96C1B4450}" type="pres">
      <dgm:prSet presAssocID="{13F728C2-6B09-454C-B62B-6F9248053CB7}" presName="sibTrans" presStyleCnt="0"/>
      <dgm:spPr/>
    </dgm:pt>
    <dgm:pt modelId="{03002C02-0BCF-4FD0-A0C9-2EAF71A5D782}" type="pres">
      <dgm:prSet presAssocID="{3C7011AF-7117-48D5-ACCD-9DD8017FFDA1}" presName="compNode" presStyleCnt="0"/>
      <dgm:spPr/>
    </dgm:pt>
    <dgm:pt modelId="{13DF8563-64C6-4FA9-AF00-1608C1D6F842}" type="pres">
      <dgm:prSet presAssocID="{3C7011AF-7117-48D5-ACCD-9DD8017FFDA1}" presName="bgRect" presStyleLbl="bgShp" presStyleIdx="2" presStyleCnt="3"/>
      <dgm:spPr/>
    </dgm:pt>
    <dgm:pt modelId="{5CFFF1C9-EE79-4E3F-9B9A-304638E11CB4}" type="pres">
      <dgm:prSet presAssocID="{3C7011AF-7117-48D5-ACCD-9DD8017FFD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82AC13B-772E-4586-8299-052BAD5CB0CF}" type="pres">
      <dgm:prSet presAssocID="{3C7011AF-7117-48D5-ACCD-9DD8017FFDA1}" presName="spaceRect" presStyleCnt="0"/>
      <dgm:spPr/>
    </dgm:pt>
    <dgm:pt modelId="{EDE0746D-D8FB-4F73-A209-A10EC1765667}" type="pres">
      <dgm:prSet presAssocID="{3C7011AF-7117-48D5-ACCD-9DD8017FFD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8D4C19-14C0-43BB-B21C-1AC4950E8308}" type="presOf" srcId="{3C7011AF-7117-48D5-ACCD-9DD8017FFDA1}" destId="{EDE0746D-D8FB-4F73-A209-A10EC1765667}" srcOrd="0" destOrd="0" presId="urn:microsoft.com/office/officeart/2018/2/layout/IconVerticalSolidList"/>
    <dgm:cxn modelId="{A754832A-4CF0-4707-B759-7EAEFA00B3A8}" type="presOf" srcId="{AECCA48B-2DF4-4C74-A812-6168722B67C6}" destId="{DFD5B725-5404-4016-B78A-2BC983AE0142}" srcOrd="0" destOrd="0" presId="urn:microsoft.com/office/officeart/2018/2/layout/IconVerticalSolidList"/>
    <dgm:cxn modelId="{6264C73A-59C3-4E11-8EC9-87F8F61742CB}" srcId="{154D03BD-23FF-42D7-BDD6-2B3CB57020EE}" destId="{30E0BC0C-7E71-4557-B0A2-060B5BEA0C60}" srcOrd="0" destOrd="0" parTransId="{36329D8E-4FB4-43ED-A877-3B019F748C4D}" sibTransId="{85EEDD78-1892-47BE-A70A-96A98F2F2475}"/>
    <dgm:cxn modelId="{903DA47E-D48D-4ECD-BF95-4D37ADC17CDF}" srcId="{154D03BD-23FF-42D7-BDD6-2B3CB57020EE}" destId="{AECCA48B-2DF4-4C74-A812-6168722B67C6}" srcOrd="1" destOrd="0" parTransId="{02301886-D15A-4563-A252-28DD3E8C1AC7}" sibTransId="{13F728C2-6B09-454C-B62B-6F9248053CB7}"/>
    <dgm:cxn modelId="{69D02493-2C02-431F-9794-23AF93823BC7}" type="presOf" srcId="{30E0BC0C-7E71-4557-B0A2-060B5BEA0C60}" destId="{F735B5CE-4A0E-4A5D-9003-F4512E4FDD33}" srcOrd="0" destOrd="0" presId="urn:microsoft.com/office/officeart/2018/2/layout/IconVerticalSolidList"/>
    <dgm:cxn modelId="{35E6DCD3-F597-486A-BFB1-3DBC75152752}" srcId="{154D03BD-23FF-42D7-BDD6-2B3CB57020EE}" destId="{3C7011AF-7117-48D5-ACCD-9DD8017FFDA1}" srcOrd="2" destOrd="0" parTransId="{F75C4362-3A0C-4940-BD1F-94CE5CFA1E2B}" sibTransId="{766E4812-87FA-47A0-8C8D-32E84DAD5F34}"/>
    <dgm:cxn modelId="{0817A9D6-2BE4-48CB-950B-12FEB9D7EBB3}" type="presOf" srcId="{154D03BD-23FF-42D7-BDD6-2B3CB57020EE}" destId="{368B7CF3-5159-4287-93B4-E1251C1FEA0B}" srcOrd="0" destOrd="0" presId="urn:microsoft.com/office/officeart/2018/2/layout/IconVerticalSolidList"/>
    <dgm:cxn modelId="{1370A7AE-9B84-43BE-80DD-45ED171F43A8}" type="presParOf" srcId="{368B7CF3-5159-4287-93B4-E1251C1FEA0B}" destId="{BE5782F6-37D3-4484-9F7C-1D16E7075EE6}" srcOrd="0" destOrd="0" presId="urn:microsoft.com/office/officeart/2018/2/layout/IconVerticalSolidList"/>
    <dgm:cxn modelId="{6EBB4D57-C212-42B7-857B-A8D3D5CAE4A0}" type="presParOf" srcId="{BE5782F6-37D3-4484-9F7C-1D16E7075EE6}" destId="{F9B360A5-1C0F-432D-AD53-5034814A9B3B}" srcOrd="0" destOrd="0" presId="urn:microsoft.com/office/officeart/2018/2/layout/IconVerticalSolidList"/>
    <dgm:cxn modelId="{EAFF962E-444A-4968-A397-FCF837BF435E}" type="presParOf" srcId="{BE5782F6-37D3-4484-9F7C-1D16E7075EE6}" destId="{0EAD3B3D-EAD9-4ED1-A1F5-81363C632BCE}" srcOrd="1" destOrd="0" presId="urn:microsoft.com/office/officeart/2018/2/layout/IconVerticalSolidList"/>
    <dgm:cxn modelId="{720F4DBC-661C-404F-BB20-BEA515F2D5B7}" type="presParOf" srcId="{BE5782F6-37D3-4484-9F7C-1D16E7075EE6}" destId="{8B4D41D5-A12C-41B0-B688-0F33C3C27717}" srcOrd="2" destOrd="0" presId="urn:microsoft.com/office/officeart/2018/2/layout/IconVerticalSolidList"/>
    <dgm:cxn modelId="{2E71AF34-D76F-4BD9-A3C0-37E7F346FA4C}" type="presParOf" srcId="{BE5782F6-37D3-4484-9F7C-1D16E7075EE6}" destId="{F735B5CE-4A0E-4A5D-9003-F4512E4FDD33}" srcOrd="3" destOrd="0" presId="urn:microsoft.com/office/officeart/2018/2/layout/IconVerticalSolidList"/>
    <dgm:cxn modelId="{BAC54DCB-095A-4966-A26B-87C585795768}" type="presParOf" srcId="{368B7CF3-5159-4287-93B4-E1251C1FEA0B}" destId="{EBA31054-B9CC-434D-84BC-95FD2D3BEB24}" srcOrd="1" destOrd="0" presId="urn:microsoft.com/office/officeart/2018/2/layout/IconVerticalSolidList"/>
    <dgm:cxn modelId="{3C49B98A-311A-4B27-9D33-FFCD5B7216F7}" type="presParOf" srcId="{368B7CF3-5159-4287-93B4-E1251C1FEA0B}" destId="{B4E11A9A-1757-460A-8D28-ED381E093F31}" srcOrd="2" destOrd="0" presId="urn:microsoft.com/office/officeart/2018/2/layout/IconVerticalSolidList"/>
    <dgm:cxn modelId="{3DD7D11B-F863-48E1-A2EB-C91E5E3E1689}" type="presParOf" srcId="{B4E11A9A-1757-460A-8D28-ED381E093F31}" destId="{852A110B-CF05-472B-AF03-945C4A84B62D}" srcOrd="0" destOrd="0" presId="urn:microsoft.com/office/officeart/2018/2/layout/IconVerticalSolidList"/>
    <dgm:cxn modelId="{1D77DC37-15AB-4DE1-80F4-416112626CE7}" type="presParOf" srcId="{B4E11A9A-1757-460A-8D28-ED381E093F31}" destId="{89F58C33-FBFC-4303-BE40-13F5276EF775}" srcOrd="1" destOrd="0" presId="urn:microsoft.com/office/officeart/2018/2/layout/IconVerticalSolidList"/>
    <dgm:cxn modelId="{492E1D58-7610-475B-BC58-3C15E88204F4}" type="presParOf" srcId="{B4E11A9A-1757-460A-8D28-ED381E093F31}" destId="{EFC02380-C03D-43A5-899B-A6F62DC8FB5E}" srcOrd="2" destOrd="0" presId="urn:microsoft.com/office/officeart/2018/2/layout/IconVerticalSolidList"/>
    <dgm:cxn modelId="{A41B4F7A-AE61-47BA-A72C-C78F584A0BC3}" type="presParOf" srcId="{B4E11A9A-1757-460A-8D28-ED381E093F31}" destId="{DFD5B725-5404-4016-B78A-2BC983AE0142}" srcOrd="3" destOrd="0" presId="urn:microsoft.com/office/officeart/2018/2/layout/IconVerticalSolidList"/>
    <dgm:cxn modelId="{0ECFC8D5-06C3-47A7-8005-79E4A2067170}" type="presParOf" srcId="{368B7CF3-5159-4287-93B4-E1251C1FEA0B}" destId="{AE582C03-06A8-4572-AF60-F4E96C1B4450}" srcOrd="3" destOrd="0" presId="urn:microsoft.com/office/officeart/2018/2/layout/IconVerticalSolidList"/>
    <dgm:cxn modelId="{DBFC3522-B23B-40B4-83EC-EFADFD703CB2}" type="presParOf" srcId="{368B7CF3-5159-4287-93B4-E1251C1FEA0B}" destId="{03002C02-0BCF-4FD0-A0C9-2EAF71A5D782}" srcOrd="4" destOrd="0" presId="urn:microsoft.com/office/officeart/2018/2/layout/IconVerticalSolidList"/>
    <dgm:cxn modelId="{72EA4C80-E902-4101-AF41-BBCD1F6DB9C3}" type="presParOf" srcId="{03002C02-0BCF-4FD0-A0C9-2EAF71A5D782}" destId="{13DF8563-64C6-4FA9-AF00-1608C1D6F842}" srcOrd="0" destOrd="0" presId="urn:microsoft.com/office/officeart/2018/2/layout/IconVerticalSolidList"/>
    <dgm:cxn modelId="{3C7FDF36-B60F-46BA-B717-8EEEA8E7F692}" type="presParOf" srcId="{03002C02-0BCF-4FD0-A0C9-2EAF71A5D782}" destId="{5CFFF1C9-EE79-4E3F-9B9A-304638E11CB4}" srcOrd="1" destOrd="0" presId="urn:microsoft.com/office/officeart/2018/2/layout/IconVerticalSolidList"/>
    <dgm:cxn modelId="{4FC73D9F-713F-4A32-9B63-DE09AE48BF15}" type="presParOf" srcId="{03002C02-0BCF-4FD0-A0C9-2EAF71A5D782}" destId="{382AC13B-772E-4586-8299-052BAD5CB0CF}" srcOrd="2" destOrd="0" presId="urn:microsoft.com/office/officeart/2018/2/layout/IconVerticalSolidList"/>
    <dgm:cxn modelId="{B7F4F52C-E770-4F18-9798-ADD32CDAA309}" type="presParOf" srcId="{03002C02-0BCF-4FD0-A0C9-2EAF71A5D782}" destId="{EDE0746D-D8FB-4F73-A209-A10EC17656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360A5-1C0F-432D-AD53-5034814A9B3B}">
      <dsp:nvSpPr>
        <dsp:cNvPr id="0" name=""/>
        <dsp:cNvSpPr/>
      </dsp:nvSpPr>
      <dsp:spPr>
        <a:xfrm>
          <a:off x="0" y="558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D3B3D-EAD9-4ED1-A1F5-81363C632BCE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5B5CE-4A0E-4A5D-9003-F4512E4FDD33}">
      <dsp:nvSpPr>
        <dsp:cNvPr id="0" name=""/>
        <dsp:cNvSpPr/>
      </dsp:nvSpPr>
      <dsp:spPr>
        <a:xfrm>
          <a:off x="1508391" y="558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Trained FCNN part for 5 epochs</a:t>
          </a:r>
        </a:p>
      </dsp:txBody>
      <dsp:txXfrm>
        <a:off x="1508391" y="558"/>
        <a:ext cx="4987658" cy="1305966"/>
      </dsp:txXfrm>
    </dsp:sp>
    <dsp:sp modelId="{852A110B-CF05-472B-AF03-945C4A84B62D}">
      <dsp:nvSpPr>
        <dsp:cNvPr id="0" name=""/>
        <dsp:cNvSpPr/>
      </dsp:nvSpPr>
      <dsp:spPr>
        <a:xfrm>
          <a:off x="0" y="1633016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58C33-FBFC-4303-BE40-13F5276EF775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5B725-5404-4016-B78A-2BC983AE0142}">
      <dsp:nvSpPr>
        <dsp:cNvPr id="0" name=""/>
        <dsp:cNvSpPr/>
      </dsp:nvSpPr>
      <dsp:spPr>
        <a:xfrm>
          <a:off x="1508391" y="1633016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Another 5 epochs unfreezed last convolutional block of the Resnet 50</a:t>
          </a:r>
        </a:p>
      </dsp:txBody>
      <dsp:txXfrm>
        <a:off x="1508391" y="1633016"/>
        <a:ext cx="4987658" cy="1305966"/>
      </dsp:txXfrm>
    </dsp:sp>
    <dsp:sp modelId="{13DF8563-64C6-4FA9-AF00-1608C1D6F842}">
      <dsp:nvSpPr>
        <dsp:cNvPr id="0" name=""/>
        <dsp:cNvSpPr/>
      </dsp:nvSpPr>
      <dsp:spPr>
        <a:xfrm>
          <a:off x="0" y="3265475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FF1C9-EE79-4E3F-9B9A-304638E11CB4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0746D-D8FB-4F73-A209-A10EC1765667}">
      <dsp:nvSpPr>
        <dsp:cNvPr id="0" name=""/>
        <dsp:cNvSpPr/>
      </dsp:nvSpPr>
      <dsp:spPr>
        <a:xfrm>
          <a:off x="1508391" y="3265475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Finally with patience 5, ReduceLRonPlateatu LR scheduler, and validation tracking unfreezed and trained using whole Resnet50 model</a:t>
          </a:r>
        </a:p>
      </dsp:txBody>
      <dsp:txXfrm>
        <a:off x="1508391" y="3265475"/>
        <a:ext cx="4987658" cy="130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35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761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12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3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23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21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08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548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32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79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210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2853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0129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163305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89231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861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9432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55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34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93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1918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008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05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250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03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48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0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74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57168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0692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58118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99566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85178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9965"/>
      </p:ext>
    </p:extLst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26942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912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481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21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00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340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9390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2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5543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09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824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79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627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52342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2176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6962496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7488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5160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00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9458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979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53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6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5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3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64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55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139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6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2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29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63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73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57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53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1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6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6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61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771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9957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95235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0402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0877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526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64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77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02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79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809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25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450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298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15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955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1246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3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84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15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4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69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284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142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11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943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756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33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741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149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5766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948684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8092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639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9905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891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76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71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696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37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488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706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979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66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36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8076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6558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5812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38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7363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22815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82740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71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850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042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5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81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1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3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606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792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12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71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587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7822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764103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352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514101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05903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7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image" Target="../media/image1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3.xml"/><Relationship Id="rId21" Type="http://schemas.openxmlformats.org/officeDocument/2006/relationships/image" Target="../media/image17.png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image" Target="../media/image1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0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6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4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0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3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1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94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44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7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15029-5368-65ED-C2CA-1CC33CA42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/>
              <a:t>Car Damage Classification For insurance verification</a:t>
            </a:r>
          </a:p>
        </p:txBody>
      </p:sp>
      <p:pic>
        <p:nvPicPr>
          <p:cNvPr id="6" name="Picture 5" descr="Cars parked in a line">
            <a:extLst>
              <a:ext uri="{FF2B5EF4-FFF2-40B4-BE49-F238E27FC236}">
                <a16:creationId xmlns:a16="http://schemas.microsoft.com/office/drawing/2014/main" id="{D4FCE205-926E-F676-E79B-020A691E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19" r="11081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2F7824E-AA57-D72B-64EB-BCC3AE05D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Course: ML 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Student: Durmishkhan(Ucha) Gigineishvili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July, 2025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7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9AE7-AEE5-C744-4BBA-C6B3DE379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381" y="195124"/>
            <a:ext cx="6261917" cy="3308840"/>
          </a:xfrm>
        </p:spPr>
        <p:txBody>
          <a:bodyPr>
            <a:normAutofit/>
          </a:bodyPr>
          <a:lstStyle/>
          <a:p>
            <a:r>
              <a:rPr lang="en-US" sz="6700" dirty="0"/>
              <a:t>The scratch model characteristics </a:t>
            </a:r>
            <a:endParaRPr lang="ru-RU" sz="6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573A8-40BA-24D4-360B-25206E497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380" y="3686842"/>
            <a:ext cx="6818180" cy="28257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6 convolutional layers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00"/>
                </a:solidFill>
              </a:rPr>
              <a:t>Pooling+Batchnorm2d at the end of each layer 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rgbClr val="00B050"/>
                </a:solidFill>
              </a:rPr>
              <a:t>Fcnn</a:t>
            </a:r>
            <a:r>
              <a:rPr lang="en-US" sz="2800" dirty="0">
                <a:solidFill>
                  <a:srgbClr val="00B050"/>
                </a:solidFill>
              </a:rPr>
              <a:t> with 4 main layers with batchnorm1d+dropout</a:t>
            </a:r>
          </a:p>
          <a:p>
            <a:pPr>
              <a:lnSpc>
                <a:spcPct val="90000"/>
              </a:lnSpc>
            </a:pPr>
            <a:endParaRPr lang="ru-RU" sz="1700" dirty="0"/>
          </a:p>
        </p:txBody>
      </p:sp>
      <p:pic>
        <p:nvPicPr>
          <p:cNvPr id="5" name="Picture 4" descr="Web of wires showing connections between groups and singles">
            <a:extLst>
              <a:ext uri="{FF2B5EF4-FFF2-40B4-BE49-F238E27FC236}">
                <a16:creationId xmlns:a16="http://schemas.microsoft.com/office/drawing/2014/main" id="{F537EAE0-A19E-52BB-BBFF-E7BA3B4E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37" r="19752" b="-1"/>
          <a:stretch>
            <a:fillRect/>
          </a:stretch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018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8180-6BC0-BA6D-C1D4-C6964240B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825658" cy="2191497"/>
          </a:xfrm>
        </p:spPr>
        <p:txBody>
          <a:bodyPr/>
          <a:lstStyle/>
          <a:p>
            <a:r>
              <a:rPr lang="en-US" dirty="0"/>
              <a:t>The training loop characteristics: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9B478-49FF-0EED-319E-6B9668604EFA}"/>
              </a:ext>
            </a:extLst>
          </p:cNvPr>
          <p:cNvSpPr txBox="1"/>
          <p:nvPr/>
        </p:nvSpPr>
        <p:spPr>
          <a:xfrm>
            <a:off x="-1" y="3783729"/>
            <a:ext cx="519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stopping: Patience of 5 epochs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243AD-AB07-BFD8-32CC-00146A4DDC2B}"/>
              </a:ext>
            </a:extLst>
          </p:cNvPr>
          <p:cNvSpPr txBox="1"/>
          <p:nvPr/>
        </p:nvSpPr>
        <p:spPr>
          <a:xfrm>
            <a:off x="-101600" y="4654038"/>
            <a:ext cx="4611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Flexible learning rate schedule: </a:t>
            </a:r>
            <a:r>
              <a:rPr lang="en-US" sz="2400" dirty="0" err="1"/>
              <a:t>ReduceLRonPlateau</a:t>
            </a:r>
            <a:r>
              <a:rPr lang="en-US" sz="2400" dirty="0"/>
              <a:t> function with patience 2 , coefficient 0.5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5CAE0-AB30-1781-F11A-DB296364413F}"/>
              </a:ext>
            </a:extLst>
          </p:cNvPr>
          <p:cNvSpPr txBox="1"/>
          <p:nvPr/>
        </p:nvSpPr>
        <p:spPr>
          <a:xfrm>
            <a:off x="-1" y="3191935"/>
            <a:ext cx="48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ADAM optimizer used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E97F6-B177-D267-215D-E563D9771D1B}"/>
              </a:ext>
            </a:extLst>
          </p:cNvPr>
          <p:cNvSpPr txBox="1"/>
          <p:nvPr/>
        </p:nvSpPr>
        <p:spPr>
          <a:xfrm>
            <a:off x="0" y="2230809"/>
            <a:ext cx="6445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parameters with best validation gets saved automatically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132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E9D-28D5-5EB1-33AF-9B3660F5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378" y="81273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Training Results </a:t>
            </a:r>
            <a:endParaRPr lang="en-US" sz="5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ru-RU"/>
          </a:p>
        </p:txBody>
      </p:sp>
      <p:pic>
        <p:nvPicPr>
          <p:cNvPr id="6" name="Picture 5" descr="A graph of a graph and a graph of a graph">
            <a:extLst>
              <a:ext uri="{FF2B5EF4-FFF2-40B4-BE49-F238E27FC236}">
                <a16:creationId xmlns:a16="http://schemas.microsoft.com/office/drawing/2014/main" id="{C4EEF596-0742-448E-CFE4-B66E6636AD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10" y="1230273"/>
            <a:ext cx="9108030" cy="5689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9538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A251-7AB5-03BF-E071-F381B0E9F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88" y="822903"/>
            <a:ext cx="8825658" cy="16408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Results in terms of peak validation percentage and the test set result: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781C8-0A79-14D0-3500-CDD1300BF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388" y="2998290"/>
            <a:ext cx="8825658" cy="211448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Validation peak: 86.5%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Result on test set: 84.72% accuracy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Inference about overfitting: slightly overfitted to the validation set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267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C6B52-0C09-F0D1-08F0-AB05A60DB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Results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C3728-2A60-953E-EAD3-6AE3DCABD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109" y="1645920"/>
            <a:ext cx="6269434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3200" dirty="0">
                <a:solidFill>
                  <a:schemeClr val="tx1"/>
                </a:solidFill>
              </a:rPr>
              <a:t>1) Per class accuracy</a:t>
            </a:r>
          </a:p>
          <a:p>
            <a:pPr>
              <a:buFont typeface="Wingdings 3" charset="2"/>
              <a:buChar char=""/>
            </a:pPr>
            <a:r>
              <a:rPr lang="en-US" sz="3200" dirty="0">
                <a:solidFill>
                  <a:schemeClr val="tx1"/>
                </a:solidFill>
              </a:rPr>
              <a:t>2) Confusion matrix</a:t>
            </a:r>
          </a:p>
          <a:p>
            <a:pPr>
              <a:buFont typeface="Wingdings 3" charset="2"/>
              <a:buChar char=""/>
            </a:pPr>
            <a:r>
              <a:rPr lang="en-US" sz="3200" dirty="0">
                <a:solidFill>
                  <a:schemeClr val="tx1"/>
                </a:solidFill>
              </a:rPr>
              <a:t>3) Confidence interval for the average            model accuracy</a:t>
            </a:r>
          </a:p>
          <a:p>
            <a:pPr>
              <a:buFont typeface="Wingdings 3" charset="2"/>
              <a:buChar char=""/>
            </a:pPr>
            <a:r>
              <a:rPr lang="en-US" sz="3200" dirty="0">
                <a:solidFill>
                  <a:schemeClr val="tx1"/>
                </a:solidFill>
              </a:rPr>
              <a:t>4) Confidence intervals for per class accuracies</a:t>
            </a:r>
          </a:p>
        </p:txBody>
      </p:sp>
    </p:spTree>
    <p:extLst>
      <p:ext uri="{BB962C8B-B14F-4D97-AF65-F5344CB8AC3E}">
        <p14:creationId xmlns:p14="http://schemas.microsoft.com/office/powerpoint/2010/main" val="397618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E284-F397-1E5B-29D8-4FF361EE3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875" y="190859"/>
            <a:ext cx="8825658" cy="1028341"/>
          </a:xfrm>
        </p:spPr>
        <p:txBody>
          <a:bodyPr/>
          <a:lstStyle/>
          <a:p>
            <a:r>
              <a:rPr lang="en-US" dirty="0"/>
              <a:t>Per class accuracy:</a:t>
            </a:r>
            <a:endParaRPr lang="ru-RU" dirty="0"/>
          </a:p>
        </p:txBody>
      </p:sp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DBB4F59D-E3CC-4C64-AB83-72F379EE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33" y="1333021"/>
            <a:ext cx="7545818" cy="5524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6A574-CCA1-B7B7-1011-B5B48FC466A0}"/>
              </a:ext>
            </a:extLst>
          </p:cNvPr>
          <p:cNvSpPr txBox="1"/>
          <p:nvPr/>
        </p:nvSpPr>
        <p:spPr>
          <a:xfrm>
            <a:off x="64349" y="1299358"/>
            <a:ext cx="44146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Per-Class Accuracy: </a:t>
            </a:r>
          </a:p>
          <a:p>
            <a:r>
              <a:rPr lang="en-US" dirty="0"/>
              <a:t>Flat_Tire : 96/120 -&gt; 80.00% </a:t>
            </a:r>
          </a:p>
          <a:p>
            <a:r>
              <a:rPr lang="en-US" dirty="0"/>
              <a:t>Glass Shatter : 101/120 -&gt; 84.17% Lamp Broken : 98/120 -&gt; 81.67% </a:t>
            </a:r>
          </a:p>
          <a:p>
            <a:r>
              <a:rPr lang="en-US" dirty="0"/>
              <a:t>No Damage : 106/120 -&gt; 88.33% Significant Damage: 106/120 -&gt; 88.33% </a:t>
            </a:r>
          </a:p>
          <a:p>
            <a:r>
              <a:rPr lang="en-US" dirty="0"/>
              <a:t>Surface Damage(Dents , Scratches): 103/120 -&gt; 85.83%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99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5E214-B0C9-3D81-C4FF-A70D9A42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6" y="1015265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Confusion matrix showing what class the model confused with incorrect another one:</a:t>
            </a:r>
          </a:p>
        </p:txBody>
      </p:sp>
      <p:pic>
        <p:nvPicPr>
          <p:cNvPr id="4" name="Picture 3" descr="A blue and white grid with black text&#10;&#10;AI-generated content may be incorrect.">
            <a:extLst>
              <a:ext uri="{FF2B5EF4-FFF2-40B4-BE49-F238E27FC236}">
                <a16:creationId xmlns:a16="http://schemas.microsoft.com/office/drawing/2014/main" id="{685CF1BE-C37A-046F-65F2-9B6274673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r="2" b="2"/>
          <a:stretch>
            <a:fillRect/>
          </a:stretch>
        </p:blipFill>
        <p:spPr>
          <a:xfrm>
            <a:off x="3241040" y="10"/>
            <a:ext cx="895096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600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C7492-F9F1-9BF6-F687-4DCD14643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solidFill>
                  <a:srgbClr val="FFFFFF"/>
                </a:solidFill>
              </a:rPr>
              <a:t>I also tried training on residuals and combining the results, but model was not able to get any useful additional useful information</a:t>
            </a:r>
            <a:endParaRPr lang="ru-RU" sz="5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B09E4-C3C4-12AC-06AF-B585F1B33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Result of the training: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Scratch Model Accuracy: 84.72% Combined Model Accuracy after Residual Training: 84.58% ⚠️ No improvement after residual training. Using original model predictions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78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0807-EF54-9E25-A548-58C8478CF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0039"/>
            <a:ext cx="8825658" cy="3329581"/>
          </a:xfrm>
        </p:spPr>
        <p:txBody>
          <a:bodyPr/>
          <a:lstStyle/>
          <a:p>
            <a:r>
              <a:rPr lang="en-US" sz="4800" dirty="0"/>
              <a:t>Developing approximated 95% confidence interval for aggregated model accuracy using bootstrap sampling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8FEA0-878C-0228-0D18-78176DF1B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95" y="3649620"/>
            <a:ext cx="8825658" cy="86142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100k bootstrap samples used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Results: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Picture 4" descr="A black text with black text&#10;&#10;AI-generated content may be incorrect.">
            <a:extLst>
              <a:ext uri="{FF2B5EF4-FFF2-40B4-BE49-F238E27FC236}">
                <a16:creationId xmlns:a16="http://schemas.microsoft.com/office/drawing/2014/main" id="{95612764-EEBF-C566-8BE4-640B0E2BC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5" y="4716421"/>
            <a:ext cx="10214085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951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3214F-7155-7C7F-4DD8-AC4C6F8C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my bootstrap sampling distribution of model accuracy looks like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279F64F9-7E54-A1F2-1970-DD9A760DE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3" y="751840"/>
            <a:ext cx="6799777" cy="53441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43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D2B3A-6E14-4F75-2795-3D5B3049C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3343" y="1137215"/>
            <a:ext cx="5804426" cy="3376766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Introduction &amp; Motivation</a:t>
            </a:r>
            <a:endParaRPr lang="ru-RU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DA6CD-09EF-2A90-F890-5D58819F4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3343" y="3429000"/>
            <a:ext cx="5412440" cy="227202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Why is it economics related?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insurance fraud detection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 automation/reducing losses/costs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 reducing corruption</a:t>
            </a:r>
            <a:endParaRPr lang="ru-RU" sz="2800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74DEF969-F721-81F1-718E-A014E843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1171349"/>
            <a:ext cx="4515301" cy="45153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8428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text with black numbers and a black text&#10;&#10;AI-generated content may be incorrect.">
            <a:extLst>
              <a:ext uri="{FF2B5EF4-FFF2-40B4-BE49-F238E27FC236}">
                <a16:creationId xmlns:a16="http://schemas.microsoft.com/office/drawing/2014/main" id="{3F0F0944-56E2-D14D-DEAF-1FA50BB41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243840"/>
            <a:ext cx="11007902" cy="3444239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CBA90-F37C-9329-B554-DAB83352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95% confidence intervals for per class accuracies using binomial distribution.</a:t>
            </a: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1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9F954-DFB2-A876-C5EC-DF89F417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Testing my model on some external unseen picture:</a:t>
            </a:r>
          </a:p>
        </p:txBody>
      </p:sp>
      <p:pic>
        <p:nvPicPr>
          <p:cNvPr id="4" name="Picture 3" descr="A car that has been crashed&#10;&#10;AI-generated content may be incorrect.">
            <a:extLst>
              <a:ext uri="{FF2B5EF4-FFF2-40B4-BE49-F238E27FC236}">
                <a16:creationId xmlns:a16="http://schemas.microsoft.com/office/drawing/2014/main" id="{4EA2CB5C-9453-2C52-76DA-0D3A74E00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716"/>
          <a:stretch>
            <a:fillRect/>
          </a:stretch>
        </p:blipFill>
        <p:spPr>
          <a:xfrm>
            <a:off x="4634683" y="10"/>
            <a:ext cx="7557318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43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29DB7-7C58-85F7-50E8-3B452D59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Now the final upgrade, using pretrained model Resnet50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FD9AF8F-CC55-C1BB-A3AA-FD82F4885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27331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7602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AE4C-9338-0DB1-B566-B1DD7603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model training results:</a:t>
            </a:r>
            <a:endParaRPr lang="ru-RU" dirty="0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9D63009-ECD0-D3AB-CDEE-65988B19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61440"/>
            <a:ext cx="10728960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125C-47B4-D0BA-D570-EF29E8CF6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15" y="2204720"/>
            <a:ext cx="8825658" cy="1224280"/>
          </a:xfrm>
        </p:spPr>
        <p:txBody>
          <a:bodyPr/>
          <a:lstStyle/>
          <a:p>
            <a:r>
              <a:rPr lang="en-US" dirty="0"/>
              <a:t>Pretrained model Validation vs Test accuracy: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DBB09-8D84-7BF3-0958-49166BC52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715" y="3832500"/>
            <a:ext cx="8825658" cy="21415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Validation peak: 93.9%</a:t>
            </a:r>
          </a:p>
          <a:p>
            <a:r>
              <a:rPr lang="en-US" sz="2800" dirty="0">
                <a:solidFill>
                  <a:schemeClr val="tx1"/>
                </a:solidFill>
              </a:rPr>
              <a:t>Accuracy on the test set: 94.1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0086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3AA5-A483-6038-F574-CFDE2E07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4876367"/>
          </a:xfrm>
        </p:spPr>
        <p:txBody>
          <a:bodyPr/>
          <a:lstStyle/>
          <a:p>
            <a:r>
              <a:rPr lang="en-US" b="1" dirty="0"/>
              <a:t>Per class accuracies:</a:t>
            </a:r>
            <a:br>
              <a:rPr lang="en-US" dirty="0"/>
            </a:br>
            <a:r>
              <a:rPr lang="en-US" sz="3200" b="1" i="1" dirty="0"/>
              <a:t>Flat Tire : </a:t>
            </a:r>
            <a:r>
              <a:rPr lang="en-US" sz="3200" dirty="0"/>
              <a:t>112/120 -&gt; 93.33% </a:t>
            </a:r>
            <a:br>
              <a:rPr lang="en-US" sz="3200" dirty="0"/>
            </a:br>
            <a:r>
              <a:rPr lang="en-US" sz="3200" b="1" i="1" dirty="0"/>
              <a:t>Glass Shatter : </a:t>
            </a:r>
            <a:r>
              <a:rPr lang="en-US" sz="3200" dirty="0"/>
              <a:t>113/120 -&gt; 94.17% </a:t>
            </a:r>
            <a:br>
              <a:rPr lang="en-US" sz="3200" dirty="0"/>
            </a:br>
            <a:r>
              <a:rPr lang="en-US" sz="3200" b="1" i="1" dirty="0"/>
              <a:t>Lamp Broken : </a:t>
            </a:r>
            <a:r>
              <a:rPr lang="en-US" sz="3200" dirty="0"/>
              <a:t>113/120 -&gt; 94.17% </a:t>
            </a:r>
            <a:br>
              <a:rPr lang="en-US" sz="3200" dirty="0"/>
            </a:br>
            <a:r>
              <a:rPr lang="en-US" sz="3200" b="1" i="1" dirty="0"/>
              <a:t>No Damage : </a:t>
            </a:r>
            <a:r>
              <a:rPr lang="en-US" sz="3200" dirty="0"/>
              <a:t>116/120 -&gt; 96.67% </a:t>
            </a:r>
            <a:br>
              <a:rPr lang="en-US" sz="3200" dirty="0"/>
            </a:br>
            <a:r>
              <a:rPr lang="en-US" sz="3200" b="1" i="1" dirty="0"/>
              <a:t>Significant Damage: </a:t>
            </a:r>
            <a:r>
              <a:rPr lang="en-US" sz="3200" dirty="0"/>
              <a:t>114/120 -&gt; 95.00% </a:t>
            </a:r>
            <a:br>
              <a:rPr lang="en-US" sz="3200" dirty="0"/>
            </a:br>
            <a:r>
              <a:rPr lang="en-US" sz="3200" b="1" i="1" dirty="0"/>
              <a:t>Surface Damage(Dents , Scratches): </a:t>
            </a:r>
            <a:r>
              <a:rPr lang="en-US" sz="3200" dirty="0"/>
              <a:t>109/120 -&gt; 90.83%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9191202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0C2D-6A38-D8D0-BF1A-715A2A6E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Comparison of scratch model per class accuracy vs pretrained model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" name="Picture 3" descr="A graph of blue and red bars&#10;&#10;AI-generated content may be incorrect.">
            <a:extLst>
              <a:ext uri="{FF2B5EF4-FFF2-40B4-BE49-F238E27FC236}">
                <a16:creationId xmlns:a16="http://schemas.microsoft.com/office/drawing/2014/main" id="{3729291B-0A3A-3AC4-B28E-A04A9EF14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" y="1743"/>
            <a:ext cx="7544225" cy="6410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5221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8F2D6-79E2-0F58-3283-A96EC954B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Let’s check the confusion matrix to see whether or not pretrained model still suffers from notable confusion.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" name="Picture 3" descr="A screenshot of a computer screen">
            <a:extLst>
              <a:ext uri="{FF2B5EF4-FFF2-40B4-BE49-F238E27FC236}">
                <a16:creationId xmlns:a16="http://schemas.microsoft.com/office/drawing/2014/main" id="{A579E943-7885-0849-E31A-F381FE866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544225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2701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FE26-361F-01BC-DBFA-D4A8F8D4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bootstrapped sampling to develop roughly approximated 95% confidence interval for the Resnet50 model: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5715E-E9A1-D548-9EB1-520931299187}"/>
              </a:ext>
            </a:extLst>
          </p:cNvPr>
          <p:cNvSpPr txBox="1"/>
          <p:nvPr/>
        </p:nvSpPr>
        <p:spPr>
          <a:xfrm>
            <a:off x="762000" y="3241040"/>
            <a:ext cx="843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100k bootstrapped samples used</a:t>
            </a:r>
          </a:p>
          <a:p>
            <a:r>
              <a:rPr lang="en-US" sz="2800" dirty="0"/>
              <a:t>Result:</a:t>
            </a:r>
            <a:endParaRPr lang="ru-RU" sz="2800" dirty="0"/>
          </a:p>
        </p:txBody>
      </p:sp>
      <p:pic>
        <p:nvPicPr>
          <p:cNvPr id="5" name="Picture 4" descr="A close up of words&#10;&#10;AI-generated content may be incorrect.">
            <a:extLst>
              <a:ext uri="{FF2B5EF4-FFF2-40B4-BE49-F238E27FC236}">
                <a16:creationId xmlns:a16="http://schemas.microsoft.com/office/drawing/2014/main" id="{5AAC725D-7D1C-0786-6E93-7672F61A0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95146"/>
            <a:ext cx="8544560" cy="20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1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A109AF-B0E7-46FF-880E-3C8ADD57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068DCA-C5E1-4C5C-8F45-14D8E668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4C3CD0-43BB-4FE5-A39C-9ABB0BAC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923918A-9F67-48CB-9A42-0E16A849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0824"/>
            <a:ext cx="12191695" cy="148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 5">
            <a:extLst>
              <a:ext uri="{FF2B5EF4-FFF2-40B4-BE49-F238E27FC236}">
                <a16:creationId xmlns:a16="http://schemas.microsoft.com/office/drawing/2014/main" id="{D1063EC9-752C-4FC1-8C0F-CFFB7BF7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136999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5C001-DE2C-A4E0-0DA6-6078C597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3928983"/>
            <a:ext cx="9149350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Using binomial distribution for approximating 95% confidence interval for per class accuracies.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121723A-DEEB-782A-D08C-90F842083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0"/>
            <a:ext cx="11231422" cy="3136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9957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9AEC-6A77-5DD8-BAF3-512846E20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40" y="1265162"/>
            <a:ext cx="5740400" cy="2163838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</a:t>
            </a:r>
            <a:r>
              <a:rPr lang="en-US" dirty="0" err="1"/>
              <a:t>OvervieW</a:t>
            </a:r>
            <a:r>
              <a:rPr lang="en-US" dirty="0"/>
              <a:t> &amp; Preprocessing: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9784A-F851-207F-0BBA-0FFE605E4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6560" y="396240"/>
            <a:ext cx="6601534" cy="2703871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000" b="1" i="1" dirty="0"/>
              <a:t>Data sources</a:t>
            </a:r>
            <a:r>
              <a:rPr lang="en-US" sz="2000" dirty="0"/>
              <a:t>: 3 different Kaggle datasets used to collect the 6 classes</a:t>
            </a:r>
          </a:p>
          <a:p>
            <a:r>
              <a:rPr lang="en-US" sz="2000" b="1" i="1" dirty="0"/>
              <a:t>Classes: </a:t>
            </a:r>
            <a:br>
              <a:rPr lang="en-US" sz="2000" dirty="0"/>
            </a:br>
            <a:r>
              <a:rPr lang="en-US" sz="2000" dirty="0"/>
              <a:t>1) Flat_Tire</a:t>
            </a:r>
          </a:p>
          <a:p>
            <a:r>
              <a:rPr lang="en-US" sz="2000" dirty="0"/>
              <a:t>2)Glass shatter</a:t>
            </a:r>
          </a:p>
          <a:p>
            <a:r>
              <a:rPr lang="en-US" sz="2000" dirty="0"/>
              <a:t>3)Lamp broken</a:t>
            </a:r>
          </a:p>
          <a:p>
            <a:r>
              <a:rPr lang="en-US" sz="2000" dirty="0"/>
              <a:t>4)No damage</a:t>
            </a:r>
            <a:br>
              <a:rPr lang="en-US" sz="2000" dirty="0"/>
            </a:br>
            <a:r>
              <a:rPr lang="en-US" sz="2000" dirty="0"/>
              <a:t>5)Significant damage</a:t>
            </a:r>
          </a:p>
          <a:p>
            <a:r>
              <a:rPr lang="en-US" sz="2000" dirty="0"/>
              <a:t>6) Surface damage (dents , scratches)</a:t>
            </a:r>
          </a:p>
        </p:txBody>
      </p:sp>
      <p:pic>
        <p:nvPicPr>
          <p:cNvPr id="5" name="Picture 4" descr="A collage of a white car&#10;&#10;AI-generated content may be incorrect.">
            <a:extLst>
              <a:ext uri="{FF2B5EF4-FFF2-40B4-BE49-F238E27FC236}">
                <a16:creationId xmlns:a16="http://schemas.microsoft.com/office/drawing/2014/main" id="{554D40D1-1354-9B81-8DAE-BE55CB3E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4162"/>
            <a:ext cx="12192000" cy="21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10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7813B-B5A6-05A7-F863-D03A294B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EBEBEB"/>
                </a:solidFill>
              </a:rPr>
              <a:t>Testing the pretrained model on the same picture as scratch was tested</a:t>
            </a:r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ar that has been crashed">
            <a:extLst>
              <a:ext uri="{FF2B5EF4-FFF2-40B4-BE49-F238E27FC236}">
                <a16:creationId xmlns:a16="http://schemas.microsoft.com/office/drawing/2014/main" id="{6F2B61B8-D5AB-8FCB-9C9B-5FB1F9A45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3" b="-2"/>
          <a:stretch>
            <a:fillRect/>
          </a:stretch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531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6010A-48AD-7D35-4EBE-D5F881F0A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5"/>
            <a:ext cx="12191694" cy="4185925"/>
          </a:xfrm>
          <a:prstGeom prst="rect">
            <a:avLst/>
          </a:prstGeom>
          <a:effectLst/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A5EE9-62D9-B7A4-E5B5-1234BD78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Comparison of scratch vs pretrained model results.</a:t>
            </a:r>
          </a:p>
        </p:txBody>
      </p:sp>
    </p:spTree>
    <p:extLst>
      <p:ext uri="{BB962C8B-B14F-4D97-AF65-F5344CB8AC3E}">
        <p14:creationId xmlns:p14="http://schemas.microsoft.com/office/powerpoint/2010/main" val="1820457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8919-0FD5-CED2-9B55-83FADFDB8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6240"/>
            <a:ext cx="8825658" cy="1251861"/>
          </a:xfrm>
        </p:spPr>
        <p:txBody>
          <a:bodyPr/>
          <a:lstStyle/>
          <a:p>
            <a:r>
              <a:rPr lang="en-US" sz="5400" dirty="0"/>
              <a:t>Potential improvements if data was available :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BA729-1A25-EBAC-FA5C-E9BC7215FF69}"/>
              </a:ext>
            </a:extLst>
          </p:cNvPr>
          <p:cNvSpPr txBox="1"/>
          <p:nvPr/>
        </p:nvSpPr>
        <p:spPr>
          <a:xfrm>
            <a:off x="973394" y="1809135"/>
            <a:ext cx="90072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I would </a:t>
            </a:r>
            <a:r>
              <a:rPr lang="en-US" sz="2800" dirty="0"/>
              <a:t>add missing parts classes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I would </a:t>
            </a:r>
            <a:r>
              <a:rPr lang="en-US" sz="2800" dirty="0"/>
              <a:t>also add interior damage assessment related classes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I would </a:t>
            </a:r>
            <a:r>
              <a:rPr lang="en-US" sz="2800" dirty="0"/>
              <a:t>increase number of pictures in the train set to boost the accuracy of both scratch and pretrained models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I would </a:t>
            </a:r>
            <a:r>
              <a:rPr lang="en-US" sz="2800" dirty="0"/>
              <a:t>increase number of pictures in the train and validation sets too to make inferences that are statistically stronger, while maintaining balance of the Validation and Test in each class.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66293903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537F-A61E-196E-5D8A-79D1AB5AA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807" y="99419"/>
            <a:ext cx="8825658" cy="3329581"/>
          </a:xfrm>
        </p:spPr>
        <p:txBody>
          <a:bodyPr/>
          <a:lstStyle/>
          <a:p>
            <a:r>
              <a:rPr lang="en-US" b="1" dirty="0"/>
              <a:t>Thank you for your attention!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4DC47-61E8-6780-6FA5-5448E0CEC5BB}"/>
              </a:ext>
            </a:extLst>
          </p:cNvPr>
          <p:cNvSpPr txBox="1"/>
          <p:nvPr/>
        </p:nvSpPr>
        <p:spPr>
          <a:xfrm>
            <a:off x="1076297" y="3618271"/>
            <a:ext cx="5348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Any questions?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7344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FD8E-587A-7F33-6CEE-0B45C91D2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9350"/>
            <a:ext cx="11279540" cy="88937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Initial raw dataset imbalance visualization:</a:t>
            </a:r>
            <a:endParaRPr lang="ru-RU" sz="4800" dirty="0"/>
          </a:p>
        </p:txBody>
      </p:sp>
      <p:pic>
        <p:nvPicPr>
          <p:cNvPr id="5" name="Picture 4" descr="A graph of a bar chart">
            <a:extLst>
              <a:ext uri="{FF2B5EF4-FFF2-40B4-BE49-F238E27FC236}">
                <a16:creationId xmlns:a16="http://schemas.microsoft.com/office/drawing/2014/main" id="{6CF25092-14A2-144D-3903-814FC8CB6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239"/>
            <a:ext cx="11125200" cy="56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4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915C-F42C-F078-00E9-E886CC39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Initial dataset distribution after cleaning from duplicates and similar redundant pictures:</a:t>
            </a:r>
            <a:endParaRPr lang="ru-RU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3AAF34A-F1AE-B5F5-9699-2140F917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44"/>
            <a:ext cx="11104880" cy="48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50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532D1-ABCE-A78F-393C-8C44CD95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742950" indent="-742950">
              <a:lnSpc>
                <a:spcPct val="90000"/>
              </a:lnSpc>
            </a:pPr>
            <a:r>
              <a:rPr lang="en-US" sz="44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Then I separated dataset manually into Train, Validation and test parts.</a:t>
            </a:r>
            <a:br>
              <a:rPr lang="en-US" sz="29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b="0" i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63FE1-1A49-C84C-40C5-47C0A85AEFB5}"/>
              </a:ext>
            </a:extLst>
          </p:cNvPr>
          <p:cNvSpPr txBox="1"/>
          <p:nvPr/>
        </p:nvSpPr>
        <p:spPr>
          <a:xfrm>
            <a:off x="1103312" y="2763520"/>
            <a:ext cx="8946541" cy="3484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715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+mj-lt"/>
                <a:ea typeface="+mj-ea"/>
                <a:cs typeface="+mj-cs"/>
              </a:rPr>
              <a:t>120-120 per class for validation-test. </a:t>
            </a:r>
            <a:br>
              <a:rPr lang="en-US" sz="3600" dirty="0">
                <a:latin typeface="+mj-lt"/>
                <a:ea typeface="+mj-ea"/>
                <a:cs typeface="+mj-cs"/>
              </a:rPr>
            </a:br>
            <a:r>
              <a:rPr lang="en-US" sz="3600" dirty="0">
                <a:latin typeface="+mj-lt"/>
                <a:ea typeface="+mj-ea"/>
                <a:cs typeface="+mj-cs"/>
              </a:rPr>
              <a:t>In total 720-720 validation-test unique pictures, remaining were dedicated to train set.</a:t>
            </a:r>
          </a:p>
        </p:txBody>
      </p:sp>
    </p:spTree>
    <p:extLst>
      <p:ext uri="{BB962C8B-B14F-4D97-AF65-F5344CB8AC3E}">
        <p14:creationId xmlns:p14="http://schemas.microsoft.com/office/powerpoint/2010/main" val="61080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E1BD8-55EC-2371-D6E5-A60F2C14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Augmentations used on train set to upscale remaining pictures to 700 per class:</a:t>
            </a:r>
            <a:br>
              <a:rPr lang="en-US" sz="33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b="0" i="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6A3CA-E8E9-D393-2C3F-A5AF8C4D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Random horizontal flip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Collor jitter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Random rotation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Random affine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Random perspective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Gaussian blur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05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799-98AD-0EAB-2888-305092EB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augmentation results:</a:t>
            </a:r>
            <a:endParaRPr lang="ru-RU" dirty="0"/>
          </a:p>
        </p:txBody>
      </p:sp>
      <p:pic>
        <p:nvPicPr>
          <p:cNvPr id="3" name="Picture 2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44137CCF-DA32-7E02-0874-B66A33F7F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5" y="1152983"/>
            <a:ext cx="9381033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5298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F052D-7677-CFD3-85E2-415B60C9C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rgbClr val="EBEBEB"/>
                </a:solidFill>
              </a:rPr>
              <a:t>The final dataset structure used:</a:t>
            </a:r>
            <a:endParaRPr lang="ru-RU" sz="540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90E6F-D8A9-881B-0769-BDAD11DB5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4588329"/>
            <a:ext cx="4158334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Train: 4200 pictures</a:t>
            </a:r>
          </a:p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Test: 720 pictures</a:t>
            </a:r>
          </a:p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Validation: 720 pictures</a:t>
            </a:r>
            <a:endParaRPr lang="ru-RU" sz="18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5" name="Picture 4" descr="A pie chart with numbers and a number of data&#10;&#10;AI-generated content may be incorrect.">
            <a:extLst>
              <a:ext uri="{FF2B5EF4-FFF2-40B4-BE49-F238E27FC236}">
                <a16:creationId xmlns:a16="http://schemas.microsoft.com/office/drawing/2014/main" id="{97CEC63C-83A6-3F9F-1193-72DC43BF9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5" y="647698"/>
            <a:ext cx="539527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9001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10.xml><?xml version="1.0" encoding="utf-8"?>
<a:theme xmlns:a="http://schemas.openxmlformats.org/drawingml/2006/main" name="5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6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7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8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9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Red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Red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Orange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232</TotalTime>
  <Words>790</Words>
  <Application>Microsoft Office PowerPoint</Application>
  <PresentationFormat>Widescreen</PresentationFormat>
  <Paragraphs>91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Algerian</vt:lpstr>
      <vt:lpstr>Arial</vt:lpstr>
      <vt:lpstr>Calisto MT</vt:lpstr>
      <vt:lpstr>Century Gothic</vt:lpstr>
      <vt:lpstr>Gill Sans MT</vt:lpstr>
      <vt:lpstr>Trebuchet MS</vt:lpstr>
      <vt:lpstr>Univers Condensed</vt:lpstr>
      <vt:lpstr>Wingdings 3</vt:lpstr>
      <vt:lpstr>ChronicleVTI</vt:lpstr>
      <vt:lpstr>Gallery</vt:lpstr>
      <vt:lpstr>Ion</vt:lpstr>
      <vt:lpstr>1_Gallery</vt:lpstr>
      <vt:lpstr>1_Ion</vt:lpstr>
      <vt:lpstr>2_Ion</vt:lpstr>
      <vt:lpstr>Facet</vt:lpstr>
      <vt:lpstr>3_Ion</vt:lpstr>
      <vt:lpstr>4_Ion</vt:lpstr>
      <vt:lpstr>5_Ion</vt:lpstr>
      <vt:lpstr>Car Damage Classification For insurance verification</vt:lpstr>
      <vt:lpstr>Introduction &amp; Motivation</vt:lpstr>
      <vt:lpstr>Datasets OvervieW &amp; Preprocessing:</vt:lpstr>
      <vt:lpstr>Initial raw dataset imbalance visualization:</vt:lpstr>
      <vt:lpstr>Initial dataset distribution after cleaning from duplicates and similar redundant pictures:</vt:lpstr>
      <vt:lpstr>Then I separated dataset manually into Train, Validation and test parts. </vt:lpstr>
      <vt:lpstr>Augmentations used on train set to upscale remaining pictures to 700 per class: </vt:lpstr>
      <vt:lpstr>Data augmentation results:</vt:lpstr>
      <vt:lpstr>The final dataset structure used:</vt:lpstr>
      <vt:lpstr>The scratch model characteristics </vt:lpstr>
      <vt:lpstr>The training loop characteristics:</vt:lpstr>
      <vt:lpstr>Training Results </vt:lpstr>
      <vt:lpstr>Results in terms of peak validation percentage and the test set result:</vt:lpstr>
      <vt:lpstr>Results analysis:</vt:lpstr>
      <vt:lpstr>Per class accuracy:</vt:lpstr>
      <vt:lpstr>Confusion matrix showing what class the model confused with incorrect another one:</vt:lpstr>
      <vt:lpstr>I also tried training on residuals and combining the results, but model was not able to get any useful additional useful information</vt:lpstr>
      <vt:lpstr>Developing approximated 95% confidence interval for aggregated model accuracy using bootstrap sampling</vt:lpstr>
      <vt:lpstr>How my bootstrap sampling distribution of model accuracy looks like</vt:lpstr>
      <vt:lpstr>95% confidence intervals for per class accuracies using binomial distribution.</vt:lpstr>
      <vt:lpstr>Testing my model on some external unseen picture:</vt:lpstr>
      <vt:lpstr>Now the final upgrade, using pretrained model Resnet50</vt:lpstr>
      <vt:lpstr>Pretrained model training results:</vt:lpstr>
      <vt:lpstr>Pretrained model Validation vs Test accuracy:</vt:lpstr>
      <vt:lpstr>Per class accuracies: Flat Tire : 112/120 -&gt; 93.33%  Glass Shatter : 113/120 -&gt; 94.17%  Lamp Broken : 113/120 -&gt; 94.17%  No Damage : 116/120 -&gt; 96.67%  Significant Damage: 114/120 -&gt; 95.00%  Surface Damage(Dents , Scratches): 109/120 -&gt; 90.83%</vt:lpstr>
      <vt:lpstr>Comparison of scratch model per class accuracy vs pretrained model</vt:lpstr>
      <vt:lpstr>Let’s check the confusion matrix to see whether or not pretrained model still suffers from notable confusion.</vt:lpstr>
      <vt:lpstr>Using bootstrapped sampling to develop roughly approximated 95% confidence interval for the Resnet50 model:</vt:lpstr>
      <vt:lpstr>Using binomial distribution for approximating 95% confidence interval for per class accuracies.</vt:lpstr>
      <vt:lpstr>Testing the pretrained model on the same picture as scratch was tested</vt:lpstr>
      <vt:lpstr>Comparison of scratch vs pretrained model results.</vt:lpstr>
      <vt:lpstr>Potential improvements if data was available :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Durmishkhan Gigineishvili</dc:creator>
  <cp:lastModifiedBy>Durmishkhan Gigineishvili</cp:lastModifiedBy>
  <cp:revision>6</cp:revision>
  <dcterms:created xsi:type="dcterms:W3CDTF">2025-07-08T14:55:56Z</dcterms:created>
  <dcterms:modified xsi:type="dcterms:W3CDTF">2025-07-08T18:48:04Z</dcterms:modified>
</cp:coreProperties>
</file>